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753"/>
    <p:restoredTop sz="94651"/>
  </p:normalViewPr>
  <p:slideViewPr>
    <p:cSldViewPr snapToGrid="0" snapToObjects="1">
      <p:cViewPr>
        <p:scale>
          <a:sx n="100" d="100"/>
          <a:sy n="100" d="100"/>
        </p:scale>
        <p:origin x="-200" y="5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f>
</file>

<file path=ppt/media/image2.tiff>
</file>

<file path=ppt/media/image3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C0DCBE-7185-2A4D-BF01-C6D44682BC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EA36D62-BFC0-BF4E-B745-9DE37BFFBE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72C315-4612-994D-80FB-556205A970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33BA4-FA70-274E-A475-8E6D4A5FF73D}" type="datetimeFigureOut">
              <a:rPr lang="en-US" smtClean="0"/>
              <a:t>1/10/20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A52734-9465-4644-9221-171D1793DC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BD40E24-6C0D-7C40-866A-E468038462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61C6C-9E9A-2C4A-8A86-F42B92D97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27782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AABC07-75E7-904C-84DD-28C39F0DB8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985308-F148-7B4E-B126-CECF089572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46208C9-31ED-A443-ABD5-C7D8A75D0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33BA4-FA70-274E-A475-8E6D4A5FF73D}" type="datetimeFigureOut">
              <a:rPr lang="en-US" smtClean="0"/>
              <a:t>1/10/20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D0810-BF03-2149-A212-BE01431CF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C0F61B-F53E-9C4F-8FC3-535A00011E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61C6C-9E9A-2C4A-8A86-F42B92D97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2399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1FF25D9-D804-074B-A49E-238D9334D99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A9A86E-43B1-4249-880D-D4BD906DA3C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73096C-B493-C543-96F5-2A3A00E931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33BA4-FA70-274E-A475-8E6D4A5FF73D}" type="datetimeFigureOut">
              <a:rPr lang="en-US" smtClean="0"/>
              <a:t>1/10/20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C915BA-2891-AC44-9950-987259F46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8D2766-F9FF-0349-885A-D36E2D8CB1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61C6C-9E9A-2C4A-8A86-F42B92D97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157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B3B657-275B-594A-9D16-29A668829F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10C8BD-29C7-614C-97D0-3887877725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0EE645-53A6-7F4E-93A7-18E436FB95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33BA4-FA70-274E-A475-8E6D4A5FF73D}" type="datetimeFigureOut">
              <a:rPr lang="en-US" smtClean="0"/>
              <a:t>1/10/20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D0D62D1-768B-6045-8455-6FAFBD23B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30FF47E-B5B9-A94F-845E-431213387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61C6C-9E9A-2C4A-8A86-F42B92D97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628668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1B698A-6ADE-6340-A25A-E1455F7B87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E96FCE-8B9A-B243-9DC3-C4DDCF54C52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E4D0E8-9F43-2D4A-BD6B-B85B2A0936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33BA4-FA70-274E-A475-8E6D4A5FF73D}" type="datetimeFigureOut">
              <a:rPr lang="en-US" smtClean="0"/>
              <a:t>1/10/20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281B10-7862-FA48-B4A8-BD0E72E66E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55FD06A-74DF-1242-A91C-BE2DAB348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61C6C-9E9A-2C4A-8A86-F42B92D97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51840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D2C733-7DE6-A346-9236-4F565BD256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83558E-BFF5-B243-A03B-2ED2DEE2281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21E0EED-A061-EE41-A806-A3FD165D95F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854D86-EF76-D34E-9CD3-F8C5E1EFC5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33BA4-FA70-274E-A475-8E6D4A5FF73D}" type="datetimeFigureOut">
              <a:rPr lang="en-US" smtClean="0"/>
              <a:t>1/10/20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8FB9240-0C83-E745-9F79-57C4AA9BD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805720B-B381-2D41-A3D9-CBBFDE6E1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61C6C-9E9A-2C4A-8A86-F42B92D97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45807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797470-3992-D34E-B68D-FFD9E382C0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FFBF32-98C1-AA47-9C16-27A4214BFF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2BB825-5404-1A4C-8C34-ABE09C4E95A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D06B15A-A6BB-0C47-9493-D1DBE79EBCB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5965740-7130-8B4B-A4A7-2A30F4157AE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B8F1D80-B281-AC47-B69F-1AF1030EDB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33BA4-FA70-274E-A475-8E6D4A5FF73D}" type="datetimeFigureOut">
              <a:rPr lang="en-US" smtClean="0"/>
              <a:t>1/10/20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5DD5D8C-98D2-234F-B2A1-C970CB668A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4E43151-B1B9-124D-9A9F-EADB4970C1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61C6C-9E9A-2C4A-8A86-F42B92D97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82348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752B5-1849-3C40-8CE6-D2180A4429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81B752-6FE7-7B46-B654-1B88EB6E50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33BA4-FA70-274E-A475-8E6D4A5FF73D}" type="datetimeFigureOut">
              <a:rPr lang="en-US" smtClean="0"/>
              <a:t>1/10/20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947D7D6-2F7A-E244-BB4A-A870CC93D7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75BFDFE-E48C-0747-890D-A8802EEC63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61C6C-9E9A-2C4A-8A86-F42B92D97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9548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2BE1CEB-E971-9D41-B723-5E10E345AA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33BA4-FA70-274E-A475-8E6D4A5FF73D}" type="datetimeFigureOut">
              <a:rPr lang="en-US" smtClean="0"/>
              <a:t>1/10/20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B211D94-1855-C841-ACDB-F551F88612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8534DC5-E91D-5746-90CD-8F1EFFF96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61C6C-9E9A-2C4A-8A86-F42B92D97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3287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97A803-D3A7-514E-913D-147730C8FA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91BB04-2DC2-784B-91E3-49BEDF6E5D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04DD85-A486-8F44-820B-DEF9158B6D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1346F1-F2DD-7E4C-8D86-B506A7C02C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33BA4-FA70-274E-A475-8E6D4A5FF73D}" type="datetimeFigureOut">
              <a:rPr lang="en-US" smtClean="0"/>
              <a:t>1/10/20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52A30F2-E22F-F64A-AA9B-A1B61FCF6B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5FD172-9914-1F4F-B365-E90670733F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61C6C-9E9A-2C4A-8A86-F42B92D97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6181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785BE-F542-CC47-B509-D308111173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82EBBEB-4CBA-854C-97C8-34C5DCD99F5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34B9B38-758C-3A48-B479-F36FF48133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097AEB-BA23-4E48-85D6-C8F7BA46E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333BA4-FA70-274E-A475-8E6D4A5FF73D}" type="datetimeFigureOut">
              <a:rPr lang="en-US" smtClean="0"/>
              <a:t>1/10/20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C1B678-0641-5C46-9DA8-77A694C7E3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D45E06-E40C-8048-95D8-ACB398101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F61C6C-9E9A-2C4A-8A86-F42B92D97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236767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993A390-0EE7-7540-9344-B4D68F33E0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84ECAE-CBD5-A64C-8010-5007517D43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D2358D-D02C-174D-9384-722E3AFED90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333BA4-FA70-274E-A475-8E6D4A5FF73D}" type="datetimeFigureOut">
              <a:rPr lang="en-US" smtClean="0"/>
              <a:t>1/10/20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8CD669D-2644-C147-B310-7F6835DC255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668316-2615-734D-8EB5-C375FF71439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F61C6C-9E9A-2C4A-8A86-F42B92D978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8463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55B6781-F670-0944-89D3-07C9F7973F5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985" b="15431"/>
          <a:stretch/>
        </p:blipFill>
        <p:spPr>
          <a:xfrm>
            <a:off x="0" y="-1"/>
            <a:ext cx="12192000" cy="6858001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637025A-0CE8-194E-A29D-4509FA2696E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4092" y="266133"/>
            <a:ext cx="10415588" cy="2889477"/>
          </a:xfrm>
        </p:spPr>
        <p:txBody>
          <a:bodyPr>
            <a:normAutofit/>
          </a:bodyPr>
          <a:lstStyle/>
          <a:p>
            <a:r>
              <a:rPr lang="en-US" sz="6600" b="1" dirty="0">
                <a:solidFill>
                  <a:schemeClr val="bg1"/>
                </a:solidFill>
                <a:latin typeface="Agency FB" panose="020B0503020202020204" pitchFamily="34" charset="77"/>
              </a:rPr>
              <a:t>Astro</a:t>
            </a:r>
            <a:r>
              <a:rPr lang="en-US" altLang="zh-CN" sz="6600" b="1" dirty="0">
                <a:solidFill>
                  <a:schemeClr val="bg1"/>
                </a:solidFill>
                <a:latin typeface="Agency FB" panose="020B0503020202020204" pitchFamily="34" charset="77"/>
              </a:rPr>
              <a:t>-project:</a:t>
            </a:r>
            <a:r>
              <a:rPr lang="zh-CN" altLang="en-US" sz="6600" b="1" dirty="0">
                <a:solidFill>
                  <a:schemeClr val="bg1"/>
                </a:solidFill>
                <a:latin typeface="Agency FB" panose="020B0503020202020204" pitchFamily="34" charset="77"/>
              </a:rPr>
              <a:t> </a:t>
            </a:r>
            <a:r>
              <a:rPr lang="en-US" altLang="zh-CN" sz="6600" b="1" dirty="0">
                <a:solidFill>
                  <a:schemeClr val="bg1"/>
                </a:solidFill>
                <a:latin typeface="Agency FB" panose="020B0503020202020204" pitchFamily="34" charset="77"/>
              </a:rPr>
              <a:t>The</a:t>
            </a:r>
            <a:r>
              <a:rPr lang="zh-CN" altLang="en-US" sz="6600" b="1" dirty="0">
                <a:solidFill>
                  <a:schemeClr val="bg1"/>
                </a:solidFill>
                <a:latin typeface="Agency FB" panose="020B0503020202020204" pitchFamily="34" charset="77"/>
              </a:rPr>
              <a:t> </a:t>
            </a:r>
            <a:r>
              <a:rPr lang="en-US" altLang="zh-CN" sz="6600" b="1" dirty="0">
                <a:solidFill>
                  <a:schemeClr val="bg1"/>
                </a:solidFill>
                <a:latin typeface="Agency FB" panose="020B0503020202020204" pitchFamily="34" charset="77"/>
              </a:rPr>
              <a:t>Kepler</a:t>
            </a:r>
            <a:r>
              <a:rPr lang="zh-CN" altLang="en-US" sz="6600" b="1" dirty="0">
                <a:solidFill>
                  <a:schemeClr val="bg1"/>
                </a:solidFill>
                <a:latin typeface="Agency FB" panose="020B0503020202020204" pitchFamily="34" charset="77"/>
              </a:rPr>
              <a:t> </a:t>
            </a:r>
            <a:r>
              <a:rPr lang="en-US" altLang="zh-CN" sz="6600" b="1" dirty="0">
                <a:solidFill>
                  <a:schemeClr val="bg1"/>
                </a:solidFill>
                <a:latin typeface="Agency FB" panose="020B0503020202020204" pitchFamily="34" charset="77"/>
              </a:rPr>
              <a:t>Weather</a:t>
            </a:r>
            <a:br>
              <a:rPr lang="en-US" altLang="zh-CN" sz="6600" b="1" dirty="0">
                <a:solidFill>
                  <a:schemeClr val="bg1"/>
                </a:solidFill>
                <a:latin typeface="Agency FB" panose="020B0503020202020204" pitchFamily="34" charset="77"/>
              </a:rPr>
            </a:br>
            <a:r>
              <a:rPr lang="en-US" altLang="zh-CN" sz="6600" b="1" dirty="0">
                <a:solidFill>
                  <a:schemeClr val="bg1"/>
                </a:solidFill>
                <a:latin typeface="Agency FB" panose="020B0503020202020204" pitchFamily="34" charset="77"/>
              </a:rPr>
              <a:t>----</a:t>
            </a:r>
            <a:br>
              <a:rPr lang="en-US" altLang="zh-CN" sz="6600" b="1" dirty="0">
                <a:solidFill>
                  <a:schemeClr val="bg1"/>
                </a:solidFill>
                <a:latin typeface="Agency FB" panose="020B0503020202020204" pitchFamily="34" charset="77"/>
              </a:rPr>
            </a:br>
            <a:r>
              <a:rPr lang="en-US" altLang="zh-CN" sz="6600" b="1" dirty="0">
                <a:solidFill>
                  <a:schemeClr val="bg1"/>
                </a:solidFill>
                <a:latin typeface="Agency FB" panose="020B0503020202020204" pitchFamily="34" charset="77"/>
              </a:rPr>
              <a:t>The</a:t>
            </a:r>
            <a:r>
              <a:rPr lang="zh-CN" altLang="en-US" sz="6600" b="1" dirty="0">
                <a:solidFill>
                  <a:schemeClr val="bg1"/>
                </a:solidFill>
                <a:latin typeface="Agency FB" panose="020B0503020202020204" pitchFamily="34" charset="77"/>
              </a:rPr>
              <a:t> </a:t>
            </a:r>
            <a:r>
              <a:rPr lang="en-US" altLang="zh-CN" sz="6600" b="1" dirty="0">
                <a:solidFill>
                  <a:schemeClr val="bg1"/>
                </a:solidFill>
                <a:latin typeface="Agency FB" panose="020B0503020202020204" pitchFamily="34" charset="77"/>
              </a:rPr>
              <a:t>albedo</a:t>
            </a:r>
            <a:r>
              <a:rPr lang="zh-CN" altLang="en-US" sz="6600" b="1" dirty="0">
                <a:solidFill>
                  <a:schemeClr val="bg1"/>
                </a:solidFill>
                <a:latin typeface="Agency FB" panose="020B0503020202020204" pitchFamily="34" charset="77"/>
              </a:rPr>
              <a:t> </a:t>
            </a:r>
            <a:r>
              <a:rPr lang="en-US" altLang="zh-CN" sz="6600" b="1" dirty="0">
                <a:solidFill>
                  <a:schemeClr val="bg1"/>
                </a:solidFill>
                <a:latin typeface="Agency FB" panose="020B0503020202020204" pitchFamily="34" charset="77"/>
              </a:rPr>
              <a:t>of</a:t>
            </a:r>
            <a:r>
              <a:rPr lang="zh-CN" altLang="en-US" sz="6600" b="1" dirty="0">
                <a:solidFill>
                  <a:schemeClr val="bg1"/>
                </a:solidFill>
                <a:latin typeface="Agency FB" panose="020B0503020202020204" pitchFamily="34" charset="77"/>
              </a:rPr>
              <a:t> </a:t>
            </a:r>
            <a:r>
              <a:rPr lang="en-US" altLang="zh-CN" sz="6600" b="1" dirty="0">
                <a:solidFill>
                  <a:schemeClr val="bg1"/>
                </a:solidFill>
                <a:latin typeface="Agency FB" panose="020B0503020202020204" pitchFamily="34" charset="77"/>
              </a:rPr>
              <a:t>exoplanets</a:t>
            </a:r>
            <a:endParaRPr lang="en-US" sz="6600" b="1" dirty="0">
              <a:solidFill>
                <a:schemeClr val="bg1"/>
              </a:solidFill>
              <a:latin typeface="Agency FB" panose="020B0503020202020204" pitchFamily="34" charset="77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B1579C-704C-EA48-A6F2-C437C7A7D57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8443" y="3391297"/>
            <a:ext cx="9144000" cy="1655762"/>
          </a:xfrm>
        </p:spPr>
        <p:txBody>
          <a:bodyPr>
            <a:normAutofit fontScale="92500" lnSpcReduction="10000"/>
          </a:bodyPr>
          <a:lstStyle/>
          <a:p>
            <a:r>
              <a:rPr lang="en-GB" sz="3600" b="1" dirty="0">
                <a:solidFill>
                  <a:schemeClr val="bg1"/>
                </a:solidFill>
                <a:latin typeface="Agency FB" panose="020B0503020202020204" pitchFamily="34" charset="77"/>
                <a:ea typeface="+mj-ea"/>
                <a:cs typeface="+mj-cs"/>
              </a:rPr>
              <a:t>ASTRO Y2 LABARATORY </a:t>
            </a:r>
          </a:p>
          <a:p>
            <a:r>
              <a:rPr lang="en-US" altLang="zh-CN" sz="3600" b="1" dirty="0">
                <a:solidFill>
                  <a:schemeClr val="bg1"/>
                </a:solidFill>
                <a:latin typeface="Agency FB" panose="020B0503020202020204" pitchFamily="34" charset="77"/>
                <a:ea typeface="+mj-ea"/>
                <a:cs typeface="+mj-cs"/>
              </a:rPr>
              <a:t>School</a:t>
            </a:r>
            <a:r>
              <a:rPr lang="zh-CN" altLang="en-US" sz="3600" b="1" dirty="0">
                <a:solidFill>
                  <a:schemeClr val="bg1"/>
                </a:solidFill>
                <a:latin typeface="Agency FB" panose="020B0503020202020204" pitchFamily="34" charset="77"/>
                <a:ea typeface="+mj-ea"/>
                <a:cs typeface="+mj-cs"/>
              </a:rPr>
              <a:t> </a:t>
            </a:r>
            <a:r>
              <a:rPr lang="en-US" altLang="zh-CN" sz="3600" b="1" dirty="0">
                <a:solidFill>
                  <a:schemeClr val="bg1"/>
                </a:solidFill>
                <a:latin typeface="Agency FB" panose="020B0503020202020204" pitchFamily="34" charset="77"/>
                <a:ea typeface="+mj-ea"/>
                <a:cs typeface="+mj-cs"/>
              </a:rPr>
              <a:t>of</a:t>
            </a:r>
            <a:r>
              <a:rPr lang="zh-CN" altLang="en-US" sz="3600" b="1" dirty="0">
                <a:solidFill>
                  <a:schemeClr val="bg1"/>
                </a:solidFill>
                <a:latin typeface="Agency FB" panose="020B0503020202020204" pitchFamily="34" charset="77"/>
                <a:ea typeface="+mj-ea"/>
                <a:cs typeface="+mj-cs"/>
              </a:rPr>
              <a:t> </a:t>
            </a:r>
            <a:r>
              <a:rPr lang="en-US" altLang="zh-CN" sz="3600" b="1" dirty="0">
                <a:solidFill>
                  <a:schemeClr val="bg1"/>
                </a:solidFill>
                <a:latin typeface="Agency FB" panose="020B0503020202020204" pitchFamily="34" charset="77"/>
                <a:ea typeface="+mj-ea"/>
                <a:cs typeface="+mj-cs"/>
              </a:rPr>
              <a:t>Physics</a:t>
            </a:r>
            <a:r>
              <a:rPr lang="zh-CN" altLang="en-US" sz="3600" b="1" dirty="0">
                <a:solidFill>
                  <a:schemeClr val="bg1"/>
                </a:solidFill>
                <a:latin typeface="Agency FB" panose="020B0503020202020204" pitchFamily="34" charset="77"/>
                <a:ea typeface="+mj-ea"/>
                <a:cs typeface="+mj-cs"/>
              </a:rPr>
              <a:t> </a:t>
            </a:r>
            <a:r>
              <a:rPr lang="en-US" altLang="zh-CN" sz="3600" b="1" dirty="0">
                <a:solidFill>
                  <a:schemeClr val="bg1"/>
                </a:solidFill>
                <a:latin typeface="Agency FB" panose="020B0503020202020204" pitchFamily="34" charset="77"/>
                <a:ea typeface="+mj-ea"/>
                <a:cs typeface="+mj-cs"/>
              </a:rPr>
              <a:t>and</a:t>
            </a:r>
            <a:r>
              <a:rPr lang="zh-CN" altLang="en-US" sz="3600" b="1" dirty="0">
                <a:solidFill>
                  <a:schemeClr val="bg1"/>
                </a:solidFill>
                <a:latin typeface="Agency FB" panose="020B0503020202020204" pitchFamily="34" charset="77"/>
                <a:ea typeface="+mj-ea"/>
                <a:cs typeface="+mj-cs"/>
              </a:rPr>
              <a:t> </a:t>
            </a:r>
            <a:r>
              <a:rPr lang="en-US" altLang="zh-CN" sz="3600" b="1" dirty="0">
                <a:solidFill>
                  <a:schemeClr val="bg1"/>
                </a:solidFill>
                <a:latin typeface="Agency FB" panose="020B0503020202020204" pitchFamily="34" charset="77"/>
                <a:ea typeface="+mj-ea"/>
                <a:cs typeface="+mj-cs"/>
              </a:rPr>
              <a:t>Astronomy</a:t>
            </a:r>
          </a:p>
          <a:p>
            <a:r>
              <a:rPr lang="en-US" altLang="zh-CN" sz="3600" b="1" dirty="0">
                <a:solidFill>
                  <a:schemeClr val="bg1"/>
                </a:solidFill>
                <a:latin typeface="Agency FB" panose="020B0503020202020204" pitchFamily="34" charset="77"/>
                <a:ea typeface="+mj-ea"/>
                <a:cs typeface="+mj-cs"/>
              </a:rPr>
              <a:t>The</a:t>
            </a:r>
            <a:r>
              <a:rPr lang="zh-CN" altLang="en-US" sz="3600" b="1" dirty="0">
                <a:solidFill>
                  <a:schemeClr val="bg1"/>
                </a:solidFill>
                <a:latin typeface="Agency FB" panose="020B0503020202020204" pitchFamily="34" charset="77"/>
                <a:ea typeface="+mj-ea"/>
                <a:cs typeface="+mj-cs"/>
              </a:rPr>
              <a:t> </a:t>
            </a:r>
            <a:r>
              <a:rPr lang="en-US" altLang="zh-CN" sz="3600" b="1" dirty="0">
                <a:solidFill>
                  <a:schemeClr val="bg1"/>
                </a:solidFill>
                <a:latin typeface="Agency FB" panose="020B0503020202020204" pitchFamily="34" charset="77"/>
                <a:ea typeface="+mj-ea"/>
                <a:cs typeface="+mj-cs"/>
              </a:rPr>
              <a:t>University</a:t>
            </a:r>
            <a:r>
              <a:rPr lang="zh-CN" altLang="en-US" sz="3600" b="1" dirty="0">
                <a:solidFill>
                  <a:schemeClr val="bg1"/>
                </a:solidFill>
                <a:latin typeface="Agency FB" panose="020B0503020202020204" pitchFamily="34" charset="77"/>
                <a:ea typeface="+mj-ea"/>
                <a:cs typeface="+mj-cs"/>
              </a:rPr>
              <a:t> </a:t>
            </a:r>
            <a:r>
              <a:rPr lang="en-US" altLang="zh-CN" sz="3600" b="1" dirty="0">
                <a:solidFill>
                  <a:schemeClr val="bg1"/>
                </a:solidFill>
                <a:latin typeface="Agency FB" panose="020B0503020202020204" pitchFamily="34" charset="77"/>
                <a:ea typeface="+mj-ea"/>
                <a:cs typeface="+mj-cs"/>
              </a:rPr>
              <a:t>of</a:t>
            </a:r>
            <a:r>
              <a:rPr lang="zh-CN" altLang="en-US" sz="3600" b="1" dirty="0">
                <a:solidFill>
                  <a:schemeClr val="bg1"/>
                </a:solidFill>
                <a:latin typeface="Agency FB" panose="020B0503020202020204" pitchFamily="34" charset="77"/>
                <a:ea typeface="+mj-ea"/>
                <a:cs typeface="+mj-cs"/>
              </a:rPr>
              <a:t> </a:t>
            </a:r>
            <a:r>
              <a:rPr lang="en-US" altLang="zh-CN" sz="3600" b="1" dirty="0">
                <a:solidFill>
                  <a:schemeClr val="bg1"/>
                </a:solidFill>
                <a:latin typeface="Agency FB" panose="020B0503020202020204" pitchFamily="34" charset="77"/>
                <a:ea typeface="+mj-ea"/>
                <a:cs typeface="+mj-cs"/>
              </a:rPr>
              <a:t>Birmingham</a:t>
            </a:r>
            <a:endParaRPr lang="en-GB" sz="3600" b="1" dirty="0">
              <a:solidFill>
                <a:schemeClr val="bg1"/>
              </a:solidFill>
              <a:latin typeface="Agency FB" panose="020B0503020202020204" pitchFamily="34" charset="77"/>
              <a:ea typeface="+mj-ea"/>
              <a:cs typeface="+mj-cs"/>
            </a:endParaRPr>
          </a:p>
          <a:p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B340F2E-8971-0949-B50A-0914CF0BD790}"/>
              </a:ext>
            </a:extLst>
          </p:cNvPr>
          <p:cNvSpPr txBox="1"/>
          <p:nvPr/>
        </p:nvSpPr>
        <p:spPr>
          <a:xfrm>
            <a:off x="1937657" y="5574858"/>
            <a:ext cx="7565572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300" b="1" dirty="0">
                <a:solidFill>
                  <a:schemeClr val="bg1"/>
                </a:solidFill>
                <a:highlight>
                  <a:srgbClr val="000000"/>
                </a:highlight>
                <a:latin typeface="Agency FB" panose="020B0503020202020204" pitchFamily="34" charset="77"/>
                <a:ea typeface="+mj-ea"/>
                <a:cs typeface="+mj-cs"/>
              </a:rPr>
              <a:t>Demonstrators:</a:t>
            </a:r>
            <a:r>
              <a:rPr lang="zh-CN" altLang="en-US" sz="3300" b="1" dirty="0">
                <a:solidFill>
                  <a:schemeClr val="bg1"/>
                </a:solidFill>
                <a:highlight>
                  <a:srgbClr val="000000"/>
                </a:highlight>
                <a:latin typeface="Agency FB" panose="020B0503020202020204" pitchFamily="34" charset="77"/>
                <a:ea typeface="+mj-ea"/>
                <a:cs typeface="+mj-cs"/>
              </a:rPr>
              <a:t> </a:t>
            </a:r>
            <a:r>
              <a:rPr lang="en-US" altLang="zh-CN" sz="3300" b="1" dirty="0">
                <a:solidFill>
                  <a:schemeClr val="bg1"/>
                </a:solidFill>
                <a:highlight>
                  <a:srgbClr val="000000"/>
                </a:highlight>
                <a:latin typeface="Agency FB" panose="020B0503020202020204" pitchFamily="34" charset="77"/>
                <a:ea typeface="+mj-ea"/>
                <a:cs typeface="+mj-cs"/>
              </a:rPr>
              <a:t>Dr.</a:t>
            </a:r>
            <a:r>
              <a:rPr lang="zh-CN" altLang="en-US" sz="3300" b="1" dirty="0">
                <a:solidFill>
                  <a:schemeClr val="bg1"/>
                </a:solidFill>
                <a:highlight>
                  <a:srgbClr val="000000"/>
                </a:highlight>
                <a:latin typeface="Agency FB" panose="020B0503020202020204" pitchFamily="34" charset="77"/>
                <a:ea typeface="+mj-ea"/>
                <a:cs typeface="+mj-cs"/>
              </a:rPr>
              <a:t> </a:t>
            </a:r>
            <a:r>
              <a:rPr lang="en-US" altLang="zh-CN" sz="3300" b="1" dirty="0" err="1">
                <a:solidFill>
                  <a:schemeClr val="bg1"/>
                </a:solidFill>
                <a:highlight>
                  <a:srgbClr val="000000"/>
                </a:highlight>
                <a:latin typeface="Agency FB" panose="020B0503020202020204" pitchFamily="34" charset="77"/>
                <a:ea typeface="+mj-ea"/>
                <a:cs typeface="+mj-cs"/>
              </a:rPr>
              <a:t>Tanda</a:t>
            </a:r>
            <a:r>
              <a:rPr lang="zh-CN" altLang="en-US" sz="3300" b="1" dirty="0">
                <a:solidFill>
                  <a:schemeClr val="bg1"/>
                </a:solidFill>
                <a:highlight>
                  <a:srgbClr val="000000"/>
                </a:highlight>
                <a:latin typeface="Agency FB" panose="020B0503020202020204" pitchFamily="34" charset="77"/>
                <a:ea typeface="+mj-ea"/>
                <a:cs typeface="+mj-cs"/>
              </a:rPr>
              <a:t> </a:t>
            </a:r>
            <a:r>
              <a:rPr lang="en-US" altLang="zh-CN" sz="3300" b="1" dirty="0">
                <a:solidFill>
                  <a:schemeClr val="bg1"/>
                </a:solidFill>
                <a:highlight>
                  <a:srgbClr val="000000"/>
                </a:highlight>
                <a:latin typeface="Agency FB" panose="020B0503020202020204" pitchFamily="34" charset="77"/>
                <a:ea typeface="+mj-ea"/>
                <a:cs typeface="+mj-cs"/>
              </a:rPr>
              <a:t>Li</a:t>
            </a:r>
            <a:r>
              <a:rPr lang="zh-CN" altLang="en-US" sz="3300" b="1" dirty="0">
                <a:solidFill>
                  <a:schemeClr val="bg1"/>
                </a:solidFill>
                <a:highlight>
                  <a:srgbClr val="000000"/>
                </a:highlight>
                <a:latin typeface="Agency FB" panose="020B0503020202020204" pitchFamily="34" charset="77"/>
                <a:ea typeface="+mj-ea"/>
                <a:cs typeface="+mj-cs"/>
              </a:rPr>
              <a:t> </a:t>
            </a:r>
            <a:r>
              <a:rPr lang="en-US" altLang="zh-CN" sz="3300" b="1" dirty="0">
                <a:solidFill>
                  <a:schemeClr val="bg1"/>
                </a:solidFill>
                <a:highlight>
                  <a:srgbClr val="000000"/>
                </a:highlight>
                <a:latin typeface="Agency FB" panose="020B0503020202020204" pitchFamily="34" charset="77"/>
                <a:ea typeface="+mj-ea"/>
                <a:cs typeface="+mj-cs"/>
              </a:rPr>
              <a:t>and</a:t>
            </a:r>
            <a:r>
              <a:rPr lang="zh-CN" altLang="en-US" sz="3300" b="1" dirty="0">
                <a:solidFill>
                  <a:schemeClr val="bg1"/>
                </a:solidFill>
                <a:highlight>
                  <a:srgbClr val="000000"/>
                </a:highlight>
                <a:latin typeface="Agency FB" panose="020B0503020202020204" pitchFamily="34" charset="77"/>
                <a:ea typeface="+mj-ea"/>
                <a:cs typeface="+mj-cs"/>
              </a:rPr>
              <a:t> </a:t>
            </a:r>
            <a:r>
              <a:rPr lang="en-US" altLang="zh-CN" sz="3300" b="1" dirty="0">
                <a:solidFill>
                  <a:schemeClr val="bg1"/>
                </a:solidFill>
                <a:highlight>
                  <a:srgbClr val="000000"/>
                </a:highlight>
                <a:latin typeface="Agency FB" panose="020B0503020202020204" pitchFamily="34" charset="77"/>
                <a:ea typeface="+mj-ea"/>
                <a:cs typeface="+mj-cs"/>
              </a:rPr>
              <a:t>Dr.</a:t>
            </a:r>
            <a:r>
              <a:rPr lang="zh-CN" altLang="en-US" sz="3300" b="1" dirty="0">
                <a:solidFill>
                  <a:schemeClr val="bg1"/>
                </a:solidFill>
                <a:highlight>
                  <a:srgbClr val="000000"/>
                </a:highlight>
                <a:latin typeface="Agency FB" panose="020B0503020202020204" pitchFamily="34" charset="77"/>
                <a:ea typeface="+mj-ea"/>
                <a:cs typeface="+mj-cs"/>
              </a:rPr>
              <a:t> </a:t>
            </a:r>
            <a:r>
              <a:rPr lang="en-GB" sz="3300" b="1" dirty="0">
                <a:solidFill>
                  <a:schemeClr val="bg1"/>
                </a:solidFill>
                <a:highlight>
                  <a:srgbClr val="000000"/>
                </a:highlight>
                <a:latin typeface="Agency FB" panose="020B0503020202020204" pitchFamily="34" charset="77"/>
                <a:ea typeface="+mj-ea"/>
                <a:cs typeface="+mj-cs"/>
              </a:rPr>
              <a:t>Graham Smith</a:t>
            </a:r>
            <a:r>
              <a:rPr lang="zh-CN" altLang="en-US" sz="3300" b="1" dirty="0">
                <a:solidFill>
                  <a:schemeClr val="bg1"/>
                </a:solidFill>
                <a:highlight>
                  <a:srgbClr val="000000"/>
                </a:highlight>
                <a:latin typeface="Agency FB" panose="020B0503020202020204" pitchFamily="34" charset="77"/>
                <a:ea typeface="+mj-ea"/>
                <a:cs typeface="+mj-cs"/>
              </a:rPr>
              <a:t> </a:t>
            </a:r>
            <a:endParaRPr lang="en-US" sz="3300" b="1" dirty="0">
              <a:solidFill>
                <a:schemeClr val="bg1"/>
              </a:solidFill>
              <a:highlight>
                <a:srgbClr val="000000"/>
              </a:highlight>
              <a:latin typeface="Agency FB" panose="020B0503020202020204" pitchFamily="34" charset="77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93775401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E1350DC-AC4D-714C-BB2C-8ED3D666A1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985" b="15431"/>
          <a:stretch/>
        </p:blipFill>
        <p:spPr>
          <a:xfrm>
            <a:off x="0" y="1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49D4723-60F6-1C44-AC8A-377055BF65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81783"/>
            <a:ext cx="10963276" cy="1648968"/>
          </a:xfrm>
        </p:spPr>
        <p:txBody>
          <a:bodyPr>
            <a:normAutofit/>
          </a:bodyPr>
          <a:lstStyle/>
          <a:p>
            <a:r>
              <a:rPr lang="en-US" sz="4800" b="1" dirty="0">
                <a:solidFill>
                  <a:schemeClr val="bg1"/>
                </a:solidFill>
                <a:latin typeface="Agency FB" panose="020B0503020202020204" pitchFamily="34" charset="77"/>
              </a:rPr>
              <a:t>The</a:t>
            </a:r>
            <a:r>
              <a:rPr lang="zh-CN" altLang="en-US" sz="4800" b="1" dirty="0">
                <a:solidFill>
                  <a:schemeClr val="bg1"/>
                </a:solidFill>
                <a:latin typeface="Agency FB" panose="020B0503020202020204" pitchFamily="34" charset="77"/>
              </a:rPr>
              <a:t> </a:t>
            </a:r>
            <a:r>
              <a:rPr lang="en-US" altLang="zh-CN" sz="4800" b="1" dirty="0">
                <a:solidFill>
                  <a:schemeClr val="bg1"/>
                </a:solidFill>
                <a:latin typeface="Agency FB" panose="020B0503020202020204" pitchFamily="34" charset="77"/>
              </a:rPr>
              <a:t>NASA</a:t>
            </a:r>
            <a:r>
              <a:rPr lang="zh-CN" altLang="en-US" sz="4800" b="1" dirty="0">
                <a:solidFill>
                  <a:schemeClr val="bg1"/>
                </a:solidFill>
                <a:latin typeface="Agency FB" panose="020B0503020202020204" pitchFamily="34" charset="77"/>
              </a:rPr>
              <a:t> </a:t>
            </a:r>
            <a:r>
              <a:rPr lang="en-US" sz="4800" b="1" dirty="0">
                <a:solidFill>
                  <a:schemeClr val="bg1"/>
                </a:solidFill>
                <a:latin typeface="Agency FB" panose="020B0503020202020204" pitchFamily="34" charset="77"/>
              </a:rPr>
              <a:t>Kepler</a:t>
            </a:r>
            <a:r>
              <a:rPr lang="zh-CN" altLang="en-US" sz="4800" b="1" dirty="0">
                <a:solidFill>
                  <a:schemeClr val="bg1"/>
                </a:solidFill>
                <a:latin typeface="Agency FB" panose="020B0503020202020204" pitchFamily="34" charset="77"/>
              </a:rPr>
              <a:t> </a:t>
            </a:r>
            <a:r>
              <a:rPr lang="en-US" altLang="zh-CN" sz="4800" b="1" dirty="0">
                <a:solidFill>
                  <a:schemeClr val="bg1"/>
                </a:solidFill>
                <a:latin typeface="Agency FB" panose="020B0503020202020204" pitchFamily="34" charset="77"/>
              </a:rPr>
              <a:t>Mission:</a:t>
            </a:r>
            <a:r>
              <a:rPr lang="zh-CN" altLang="en-US" sz="4800" b="1" dirty="0">
                <a:solidFill>
                  <a:schemeClr val="bg1"/>
                </a:solidFill>
                <a:latin typeface="Agency FB" panose="020B0503020202020204" pitchFamily="34" charset="77"/>
              </a:rPr>
              <a:t> </a:t>
            </a:r>
            <a:br>
              <a:rPr lang="en-GB" altLang="zh-CN" sz="4800" b="1" dirty="0">
                <a:solidFill>
                  <a:schemeClr val="bg1"/>
                </a:solidFill>
                <a:latin typeface="Agency FB" panose="020B0503020202020204" pitchFamily="34" charset="77"/>
              </a:rPr>
            </a:br>
            <a:r>
              <a:rPr lang="en-US" altLang="zh-CN" sz="4800" b="1" dirty="0">
                <a:solidFill>
                  <a:schemeClr val="bg1"/>
                </a:solidFill>
                <a:latin typeface="Agency FB" panose="020B0503020202020204" pitchFamily="34" charset="77"/>
              </a:rPr>
              <a:t>hunting</a:t>
            </a:r>
            <a:r>
              <a:rPr lang="zh-CN" altLang="en-US" sz="4800" b="1" dirty="0">
                <a:solidFill>
                  <a:schemeClr val="bg1"/>
                </a:solidFill>
                <a:latin typeface="Agency FB" panose="020B0503020202020204" pitchFamily="34" charset="77"/>
              </a:rPr>
              <a:t> </a:t>
            </a:r>
            <a:r>
              <a:rPr lang="en-US" altLang="zh-CN" sz="4800" b="1" dirty="0">
                <a:solidFill>
                  <a:schemeClr val="bg1"/>
                </a:solidFill>
                <a:latin typeface="Agency FB" panose="020B0503020202020204" pitchFamily="34" charset="77"/>
              </a:rPr>
              <a:t>planets</a:t>
            </a:r>
            <a:r>
              <a:rPr lang="zh-CN" altLang="en-US" sz="4800" b="1" dirty="0">
                <a:solidFill>
                  <a:schemeClr val="bg1"/>
                </a:solidFill>
                <a:latin typeface="Agency FB" panose="020B0503020202020204" pitchFamily="34" charset="77"/>
              </a:rPr>
              <a:t> </a:t>
            </a:r>
            <a:r>
              <a:rPr lang="en-US" altLang="zh-CN" sz="4800" b="1" dirty="0">
                <a:solidFill>
                  <a:schemeClr val="bg1"/>
                </a:solidFill>
                <a:latin typeface="Agency FB" panose="020B0503020202020204" pitchFamily="34" charset="77"/>
              </a:rPr>
              <a:t>orbiting</a:t>
            </a:r>
            <a:r>
              <a:rPr lang="zh-CN" altLang="en-US" sz="4800" b="1" dirty="0">
                <a:solidFill>
                  <a:schemeClr val="bg1"/>
                </a:solidFill>
                <a:latin typeface="Agency FB" panose="020B0503020202020204" pitchFamily="34" charset="77"/>
              </a:rPr>
              <a:t> </a:t>
            </a:r>
            <a:r>
              <a:rPr lang="en-US" altLang="zh-CN" sz="4800" b="1" dirty="0">
                <a:solidFill>
                  <a:schemeClr val="bg1"/>
                </a:solidFill>
                <a:latin typeface="Agency FB" panose="020B0503020202020204" pitchFamily="34" charset="77"/>
              </a:rPr>
              <a:t>other</a:t>
            </a:r>
            <a:r>
              <a:rPr lang="zh-CN" altLang="en-US" sz="4800" b="1" dirty="0">
                <a:solidFill>
                  <a:schemeClr val="bg1"/>
                </a:solidFill>
                <a:latin typeface="Agency FB" panose="020B0503020202020204" pitchFamily="34" charset="77"/>
              </a:rPr>
              <a:t> </a:t>
            </a:r>
            <a:r>
              <a:rPr lang="en-US" altLang="zh-CN" sz="4800" b="1" dirty="0">
                <a:solidFill>
                  <a:schemeClr val="bg1"/>
                </a:solidFill>
                <a:latin typeface="Agency FB" panose="020B0503020202020204" pitchFamily="34" charset="77"/>
              </a:rPr>
              <a:t>stars</a:t>
            </a:r>
            <a:endParaRPr lang="en-US" sz="4800" b="1" dirty="0">
              <a:solidFill>
                <a:schemeClr val="bg1"/>
              </a:solidFill>
              <a:latin typeface="Agency FB" panose="020B0503020202020204" pitchFamily="34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3F7605-5F4F-8440-B348-C02B694DDD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bg1"/>
                </a:solidFill>
              </a:rPr>
              <a:t>k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EB284CA-74C0-554F-A73A-9EC20E7E836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385"/>
          <a:stretch/>
        </p:blipFill>
        <p:spPr>
          <a:xfrm>
            <a:off x="1026196" y="1825625"/>
            <a:ext cx="4937861" cy="4680910"/>
          </a:xfrm>
          <a:prstGeom prst="rect">
            <a:avLst/>
          </a:prstGeom>
        </p:spPr>
      </p:pic>
      <p:pic>
        <p:nvPicPr>
          <p:cNvPr id="9" name="Picture 4" descr="http://upload.wikimedia.org/wikipedia/commons/b/be/LombergA1024.jpg">
            <a:extLst>
              <a:ext uri="{FF2B5EF4-FFF2-40B4-BE49-F238E27FC236}">
                <a16:creationId xmlns:a16="http://schemas.microsoft.com/office/drawing/2014/main" id="{12D62975-9BF4-B744-80B0-D35796D4F6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/>
          <a:srcRect l="21362" t="1416" r="15621" b="20708"/>
          <a:stretch>
            <a:fillRect/>
          </a:stretch>
        </p:blipFill>
        <p:spPr bwMode="auto">
          <a:xfrm>
            <a:off x="6180398" y="1825623"/>
            <a:ext cx="5021341" cy="4680911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9931124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E1350DC-AC4D-714C-BB2C-8ED3D666A1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985" b="15431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49D4723-60F6-1C44-AC8A-377055BF65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solidFill>
                  <a:schemeClr val="bg1"/>
                </a:solidFill>
                <a:latin typeface="Agency FB" panose="020B0503020202020204" pitchFamily="34" charset="77"/>
              </a:rPr>
              <a:t>k</a:t>
            </a:r>
            <a:endParaRPr lang="en-US" b="1" dirty="0">
              <a:solidFill>
                <a:schemeClr val="bg1"/>
              </a:solidFill>
              <a:latin typeface="Agency FB" panose="020B0503020202020204" pitchFamily="34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3F7605-5F4F-8440-B348-C02B694DDD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bg1"/>
                </a:solidFill>
              </a:rPr>
              <a:t>k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727179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E1350DC-AC4D-714C-BB2C-8ED3D666A1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985" b="15431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49D4723-60F6-1C44-AC8A-377055BF65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solidFill>
                  <a:schemeClr val="bg1"/>
                </a:solidFill>
                <a:latin typeface="Agency FB" panose="020B0503020202020204" pitchFamily="34" charset="77"/>
              </a:rPr>
              <a:t>k</a:t>
            </a:r>
            <a:endParaRPr lang="en-US" b="1" dirty="0">
              <a:solidFill>
                <a:schemeClr val="bg1"/>
              </a:solidFill>
              <a:latin typeface="Agency FB" panose="020B0503020202020204" pitchFamily="34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3F7605-5F4F-8440-B348-C02B694DDD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bg1"/>
                </a:solidFill>
              </a:rPr>
              <a:t>k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67817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E1350DC-AC4D-714C-BB2C-8ED3D666A1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985" b="15431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49D4723-60F6-1C44-AC8A-377055BF65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solidFill>
                  <a:schemeClr val="bg1"/>
                </a:solidFill>
                <a:latin typeface="Agency FB" panose="020B0503020202020204" pitchFamily="34" charset="77"/>
              </a:rPr>
              <a:t>k</a:t>
            </a:r>
            <a:endParaRPr lang="en-US" b="1" dirty="0">
              <a:solidFill>
                <a:schemeClr val="bg1"/>
              </a:solidFill>
              <a:latin typeface="Agency FB" panose="020B0503020202020204" pitchFamily="34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3F7605-5F4F-8440-B348-C02B694DDD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bg1"/>
                </a:solidFill>
              </a:rPr>
              <a:t>k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00109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E1350DC-AC4D-714C-BB2C-8ED3D666A1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985" b="15431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49D4723-60F6-1C44-AC8A-377055BF65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solidFill>
                  <a:schemeClr val="bg1"/>
                </a:solidFill>
                <a:latin typeface="Agency FB" panose="020B0503020202020204" pitchFamily="34" charset="77"/>
              </a:rPr>
              <a:t>k</a:t>
            </a:r>
            <a:endParaRPr lang="en-US" b="1" dirty="0">
              <a:solidFill>
                <a:schemeClr val="bg1"/>
              </a:solidFill>
              <a:latin typeface="Agency FB" panose="020B0503020202020204" pitchFamily="34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3F7605-5F4F-8440-B348-C02B694DDD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bg1"/>
                </a:solidFill>
              </a:rPr>
              <a:t>k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967044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E1350DC-AC4D-714C-BB2C-8ED3D666A1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985" b="15431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49D4723-60F6-1C44-AC8A-377055BF65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solidFill>
                  <a:schemeClr val="bg1"/>
                </a:solidFill>
                <a:latin typeface="Agency FB" panose="020B0503020202020204" pitchFamily="34" charset="77"/>
              </a:rPr>
              <a:t>k</a:t>
            </a:r>
            <a:endParaRPr lang="en-US" b="1" dirty="0">
              <a:solidFill>
                <a:schemeClr val="bg1"/>
              </a:solidFill>
              <a:latin typeface="Agency FB" panose="020B0503020202020204" pitchFamily="34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3F7605-5F4F-8440-B348-C02B694DDD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bg1"/>
                </a:solidFill>
              </a:rPr>
              <a:t>k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08945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E1350DC-AC4D-714C-BB2C-8ED3D666A1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985" b="15431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49D4723-60F6-1C44-AC8A-377055BF65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solidFill>
                  <a:schemeClr val="bg1"/>
                </a:solidFill>
                <a:latin typeface="Agency FB" panose="020B0503020202020204" pitchFamily="34" charset="77"/>
              </a:rPr>
              <a:t>k</a:t>
            </a:r>
            <a:endParaRPr lang="en-US" b="1" dirty="0">
              <a:solidFill>
                <a:schemeClr val="bg1"/>
              </a:solidFill>
              <a:latin typeface="Agency FB" panose="020B0503020202020204" pitchFamily="34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3F7605-5F4F-8440-B348-C02B694DDD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bg1"/>
                </a:solidFill>
              </a:rPr>
              <a:t>k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619195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E1350DC-AC4D-714C-BB2C-8ED3D666A1E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985" b="15431"/>
          <a:stretch/>
        </p:blipFill>
        <p:spPr>
          <a:xfrm>
            <a:off x="0" y="1"/>
            <a:ext cx="1219200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49D4723-60F6-1C44-AC8A-377055BF65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solidFill>
                  <a:schemeClr val="bg1"/>
                </a:solidFill>
                <a:latin typeface="Agency FB" panose="020B0503020202020204" pitchFamily="34" charset="77"/>
              </a:rPr>
              <a:t>k</a:t>
            </a:r>
            <a:endParaRPr lang="en-US" b="1" dirty="0">
              <a:solidFill>
                <a:schemeClr val="bg1"/>
              </a:solidFill>
              <a:latin typeface="Agency FB" panose="020B0503020202020204" pitchFamily="34" charset="77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3F7605-5F4F-8440-B348-C02B694DDD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>
                <a:solidFill>
                  <a:schemeClr val="bg1"/>
                </a:solidFill>
              </a:rPr>
              <a:t>k</a:t>
            </a:r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91989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</TotalTime>
  <Words>61</Words>
  <Application>Microsoft Macintosh PowerPoint</Application>
  <PresentationFormat>Widescreen</PresentationFormat>
  <Paragraphs>21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Agency FB</vt:lpstr>
      <vt:lpstr>Arial</vt:lpstr>
      <vt:lpstr>Calibri</vt:lpstr>
      <vt:lpstr>Calibri Light</vt:lpstr>
      <vt:lpstr>Office Theme</vt:lpstr>
      <vt:lpstr>Astro-project: The Kepler Weather ---- The albedo of exoplanets</vt:lpstr>
      <vt:lpstr>The NASA Kepler Mission:  hunting planets orbiting other stars</vt:lpstr>
      <vt:lpstr>k</vt:lpstr>
      <vt:lpstr>k</vt:lpstr>
      <vt:lpstr>k</vt:lpstr>
      <vt:lpstr>k</vt:lpstr>
      <vt:lpstr>k</vt:lpstr>
      <vt:lpstr>k</vt:lpstr>
      <vt:lpstr>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Astro-project: The Kepler weather Investigate the albedo of exoplanet</dc:title>
  <dc:creator>李 坦达</dc:creator>
  <cp:lastModifiedBy>李 坦达</cp:lastModifiedBy>
  <cp:revision>6</cp:revision>
  <dcterms:created xsi:type="dcterms:W3CDTF">2020-01-10T15:26:01Z</dcterms:created>
  <dcterms:modified xsi:type="dcterms:W3CDTF">2020-01-10T16:48:23Z</dcterms:modified>
</cp:coreProperties>
</file>